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71" r:id="rId3"/>
    <p:sldId id="263" r:id="rId4"/>
    <p:sldId id="264" r:id="rId5"/>
    <p:sldId id="265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tih Ilig" initials="FI" lastIdx="1" clrIdx="0">
    <p:extLst>
      <p:ext uri="{19B8F6BF-5375-455C-9EA6-DF929625EA0E}">
        <p15:presenceInfo xmlns:p15="http://schemas.microsoft.com/office/powerpoint/2012/main" userId="496d650fd4260e0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58" autoAdjust="0"/>
    <p:restoredTop sz="94343" autoAdjust="0"/>
  </p:normalViewPr>
  <p:slideViewPr>
    <p:cSldViewPr snapToGrid="0">
      <p:cViewPr varScale="1">
        <p:scale>
          <a:sx n="115" d="100"/>
          <a:sy n="115" d="100"/>
        </p:scale>
        <p:origin x="92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C99169-6F43-4ED6-8640-7FEDE68C5C2A}" type="datetimeFigureOut">
              <a:rPr lang="tr-TR" smtClean="0"/>
              <a:t>18.11.2021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B4493F-00C4-4827-BC12-BF3C09C8CC5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51795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414518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18.11.2021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07755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18.11.2021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0544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18.11.2021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79256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18.11.2021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9796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18.11.2021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85846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18.11.2021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2750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18.11.2021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75922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18.11.2021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989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18.11.2021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19254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18.11.2021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62269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18.11.2021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7717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C81DA-0F31-4EF5-8FA1-010BA321E2EC}" type="datetimeFigureOut">
              <a:rPr lang="tr-TR" smtClean="0"/>
              <a:t>18.11.2021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5408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4714176" y="5819169"/>
            <a:ext cx="25667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b="1" smtClean="0">
                <a:latin typeface="Informal Roman" panose="030604020304060B0204" pitchFamily="66" charset="0"/>
              </a:rPr>
              <a:t>FATİH İLİĞ</a:t>
            </a:r>
            <a:endParaRPr lang="tr-TR" sz="4000" b="1">
              <a:latin typeface="Informal Roman" panose="030604020304060B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288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ikdörtgen 5"/>
          <p:cNvSpPr/>
          <p:nvPr/>
        </p:nvSpPr>
        <p:spPr>
          <a:xfrm>
            <a:off x="411125" y="271567"/>
            <a:ext cx="114122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Range : 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Dizinin range’ini döndürür. Başka bir diziye range atarken aynı olmasını istediğimiz noklalarda reusable tasarım için kullanılır.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Dikdörtgen 6"/>
          <p:cNvSpPr/>
          <p:nvPr/>
        </p:nvSpPr>
        <p:spPr>
          <a:xfrm>
            <a:off x="940213" y="1194897"/>
            <a:ext cx="36343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</a:rPr>
              <a:t>ornek_signal ‘Range; 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</a:rPr>
              <a:t>// 3 downto 0 </a:t>
            </a:r>
            <a:endParaRPr lang="tr-TR"/>
          </a:p>
        </p:txBody>
      </p:sp>
      <p:pic>
        <p:nvPicPr>
          <p:cNvPr id="9" name="Resim 8"/>
          <p:cNvPicPr/>
          <p:nvPr/>
        </p:nvPicPr>
        <p:blipFill>
          <a:blip r:embed="rId2"/>
          <a:stretch>
            <a:fillRect/>
          </a:stretch>
        </p:blipFill>
        <p:spPr>
          <a:xfrm>
            <a:off x="4751092" y="1298600"/>
            <a:ext cx="2562225" cy="16192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8" name="Dikdörtgen 7"/>
          <p:cNvSpPr/>
          <p:nvPr/>
        </p:nvSpPr>
        <p:spPr>
          <a:xfrm>
            <a:off x="411125" y="1610396"/>
            <a:ext cx="1999265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Reverse Range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Dikdörtgen 9"/>
          <p:cNvSpPr/>
          <p:nvPr/>
        </p:nvSpPr>
        <p:spPr>
          <a:xfrm>
            <a:off x="0" y="2118227"/>
            <a:ext cx="486928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441960">
              <a:lnSpc>
                <a:spcPct val="150000"/>
              </a:lnSpc>
              <a:spcAft>
                <a:spcPts val="800"/>
              </a:spcAft>
            </a:pP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ornek_signal ‘Reverse_Range; 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// 0 to 4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2" name="Resim 1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278" y="2872784"/>
            <a:ext cx="3438525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558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/>
          <p:nvPr/>
        </p:nvPicPr>
        <p:blipFill>
          <a:blip r:embed="rId2"/>
          <a:stretch>
            <a:fillRect/>
          </a:stretch>
        </p:blipFill>
        <p:spPr>
          <a:xfrm>
            <a:off x="2857500" y="749216"/>
            <a:ext cx="5715000" cy="3590925"/>
          </a:xfrm>
          <a:prstGeom prst="rect">
            <a:avLst/>
          </a:prstGeom>
        </p:spPr>
      </p:pic>
      <p:sp>
        <p:nvSpPr>
          <p:cNvPr id="5" name="Dikdörtgen 4"/>
          <p:cNvSpPr/>
          <p:nvPr/>
        </p:nvSpPr>
        <p:spPr>
          <a:xfrm>
            <a:off x="892254" y="241385"/>
            <a:ext cx="110799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ÖRNEK: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207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734058" y="108035"/>
            <a:ext cx="4970784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Val: Tip(Type) değerinin pozisyonunu döndürür.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Dikdörtgen 4"/>
          <p:cNvSpPr/>
          <p:nvPr/>
        </p:nvSpPr>
        <p:spPr>
          <a:xfrm>
            <a:off x="847725" y="615866"/>
            <a:ext cx="6096000" cy="1856919"/>
          </a:xfrm>
          <a:prstGeom prst="rect">
            <a:avLst/>
          </a:prstGeom>
        </p:spPr>
        <p:txBody>
          <a:bodyPr>
            <a:spAutoFit/>
          </a:bodyPr>
          <a:lstStyle/>
          <a:p>
            <a:pPr marL="228600">
              <a:lnSpc>
                <a:spcPct val="150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Type t_Kontrol is (Bosta, Basla, Oku, Yaz, Tamam) 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>
              <a:lnSpc>
                <a:spcPct val="150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Signal deger: t_Kontrol := t_Kontrol ‘val (3);  -- 0 dan başlayarak ilerleyecektir.</a:t>
            </a:r>
            <a:b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Signal deger: t_Kontrol := Yaz;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Resim 5"/>
          <p:cNvPicPr/>
          <p:nvPr/>
        </p:nvPicPr>
        <p:blipFill>
          <a:blip r:embed="rId2"/>
          <a:stretch>
            <a:fillRect/>
          </a:stretch>
        </p:blipFill>
        <p:spPr>
          <a:xfrm>
            <a:off x="3295967" y="2472785"/>
            <a:ext cx="5714365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459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729556" y="234434"/>
            <a:ext cx="37433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</a:rPr>
              <a:t>Sinyal Nitelikleri (Signal Attributes)</a:t>
            </a:r>
            <a:endParaRPr lang="tr-TR" b="1"/>
          </a:p>
        </p:txBody>
      </p:sp>
      <p:sp>
        <p:nvSpPr>
          <p:cNvPr id="5" name="Dikdörtgen 4"/>
          <p:cNvSpPr/>
          <p:nvPr/>
        </p:nvSpPr>
        <p:spPr>
          <a:xfrm>
            <a:off x="729555" y="603766"/>
            <a:ext cx="10938569" cy="18569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Event: Olay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u="sng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gerçekleştiğinde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doğru değeri döndürür. </a:t>
            </a:r>
            <a:r>
              <a:rPr lang="en-US" u="sng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Bir sinyalin mevcut değerinin değişmesi anlamına gelir.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Yani olayın bir kere gerçekleşmesi yeterlidir. Önemli olan olayın gerçekleşip gerçekleşmediğidir.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 event is a change in the current value of a signal, which occurs when the signal is updated with its effective value. When a signal is updated with the same value as what it had before, this is not an event.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Resim 5"/>
          <p:cNvPicPr/>
          <p:nvPr/>
        </p:nvPicPr>
        <p:blipFill>
          <a:blip r:embed="rId2"/>
          <a:stretch>
            <a:fillRect/>
          </a:stretch>
        </p:blipFill>
        <p:spPr>
          <a:xfrm>
            <a:off x="4305300" y="2827020"/>
            <a:ext cx="3257550" cy="971550"/>
          </a:xfrm>
          <a:prstGeom prst="rect">
            <a:avLst/>
          </a:prstGeom>
        </p:spPr>
      </p:pic>
      <p:pic>
        <p:nvPicPr>
          <p:cNvPr id="7" name="Resim 6"/>
          <p:cNvPicPr/>
          <p:nvPr/>
        </p:nvPicPr>
        <p:blipFill>
          <a:blip r:embed="rId3"/>
          <a:stretch>
            <a:fillRect/>
          </a:stretch>
        </p:blipFill>
        <p:spPr>
          <a:xfrm>
            <a:off x="3318479" y="4131190"/>
            <a:ext cx="5760720" cy="384810"/>
          </a:xfrm>
          <a:prstGeom prst="rect">
            <a:avLst/>
          </a:prstGeom>
        </p:spPr>
      </p:pic>
      <p:sp>
        <p:nvSpPr>
          <p:cNvPr id="8" name="Dikdörtgen 7"/>
          <p:cNvSpPr/>
          <p:nvPr/>
        </p:nvSpPr>
        <p:spPr>
          <a:xfrm>
            <a:off x="2407889" y="4594704"/>
            <a:ext cx="828868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Örnekte görüldüğü üzere clk’event gerçekleştiğinde event durumu True olmuştur.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0928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Ders 5</a:t>
            </a:r>
            <a:endParaRPr lang="tr-TR"/>
          </a:p>
        </p:txBody>
      </p:sp>
      <p:sp>
        <p:nvSpPr>
          <p:cNvPr id="4" name="Dikdörtgen 3"/>
          <p:cNvSpPr/>
          <p:nvPr/>
        </p:nvSpPr>
        <p:spPr>
          <a:xfrm>
            <a:off x="838200" y="1428160"/>
            <a:ext cx="43131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</a:rPr>
              <a:t>OPERATOR VE N</a:t>
            </a:r>
            <a:r>
              <a:rPr lang="en-US">
                <a:latin typeface="Cambria" panose="02040503050406030204" pitchFamily="18" charset="0"/>
                <a:ea typeface="Calibri" panose="020F0502020204030204" pitchFamily="34" charset="0"/>
                <a:cs typeface="Cambria" panose="02040503050406030204" pitchFamily="18" charset="0"/>
              </a:rPr>
              <a:t>İ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</a:rPr>
              <a:t>TEL</a:t>
            </a:r>
            <a:r>
              <a:rPr lang="en-US">
                <a:latin typeface="Cambria" panose="02040503050406030204" pitchFamily="18" charset="0"/>
                <a:ea typeface="Calibri" panose="020F0502020204030204" pitchFamily="34" charset="0"/>
                <a:cs typeface="Cambria" panose="02040503050406030204" pitchFamily="18" charset="0"/>
              </a:rPr>
              <a:t>İ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</a:rPr>
              <a:t>KLER</a:t>
            </a:r>
            <a:r>
              <a:rPr lang="en-US">
                <a:latin typeface="Cambria" panose="02040503050406030204" pitchFamily="18" charset="0"/>
                <a:ea typeface="Calibri" panose="020F0502020204030204" pitchFamily="34" charset="0"/>
                <a:cs typeface="Cambria" panose="02040503050406030204" pitchFamily="18" charset="0"/>
              </a:rPr>
              <a:t>(Attributes)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85040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ikdörtgen 4"/>
          <p:cNvSpPr/>
          <p:nvPr/>
        </p:nvSpPr>
        <p:spPr>
          <a:xfrm>
            <a:off x="472348" y="670441"/>
            <a:ext cx="137730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Bef>
                <a:spcPts val="800"/>
              </a:spcBef>
              <a:spcAft>
                <a:spcPts val="600"/>
              </a:spcAft>
            </a:pPr>
            <a:r>
              <a:rPr lang="en-US" b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Operatörler</a:t>
            </a:r>
            <a:endParaRPr lang="tr-TR" b="1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Dikdörtgen 6"/>
          <p:cNvSpPr/>
          <p:nvPr/>
        </p:nvSpPr>
        <p:spPr>
          <a:xfrm>
            <a:off x="472348" y="1178272"/>
            <a:ext cx="22942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latin typeface="Times New Roman" panose="02020603050405020304" pitchFamily="18" charset="0"/>
                <a:ea typeface="Calibri" panose="020F0502020204030204" pitchFamily="34" charset="0"/>
              </a:rPr>
              <a:t>Mantıksal Operatörler</a:t>
            </a:r>
            <a:r>
              <a:rPr lang="tr-TR" smtClean="0">
                <a:latin typeface="Times New Roman" panose="02020603050405020304" pitchFamily="18" charset="0"/>
                <a:ea typeface="Calibri" panose="020F0502020204030204" pitchFamily="34" charset="0"/>
              </a:rPr>
              <a:t>:</a:t>
            </a:r>
            <a:endParaRPr lang="tr-TR"/>
          </a:p>
        </p:txBody>
      </p:sp>
      <p:sp>
        <p:nvSpPr>
          <p:cNvPr id="8" name="Dikdörtgen 7"/>
          <p:cNvSpPr/>
          <p:nvPr/>
        </p:nvSpPr>
        <p:spPr>
          <a:xfrm>
            <a:off x="2851084" y="1109022"/>
            <a:ext cx="327038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And, or, nand, nor, xor, xnor, not 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Dikdörtgen 8"/>
          <p:cNvSpPr/>
          <p:nvPr/>
        </p:nvSpPr>
        <p:spPr>
          <a:xfrm>
            <a:off x="472348" y="1616853"/>
            <a:ext cx="2159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latin typeface="Times New Roman" panose="02020603050405020304" pitchFamily="18" charset="0"/>
                <a:ea typeface="Calibri" panose="020F0502020204030204" pitchFamily="34" charset="0"/>
              </a:rPr>
              <a:t>İlişkisel Operatörler</a:t>
            </a:r>
            <a:r>
              <a:rPr lang="tr-TR" smtClean="0">
                <a:latin typeface="Times New Roman" panose="02020603050405020304" pitchFamily="18" charset="0"/>
                <a:ea typeface="Calibri" panose="020F0502020204030204" pitchFamily="34" charset="0"/>
              </a:rPr>
              <a:t>: </a:t>
            </a:r>
            <a:endParaRPr lang="tr-TR"/>
          </a:p>
        </p:txBody>
      </p:sp>
      <p:sp>
        <p:nvSpPr>
          <p:cNvPr id="10" name="Dikdörtgen 9"/>
          <p:cNvSpPr/>
          <p:nvPr/>
        </p:nvSpPr>
        <p:spPr>
          <a:xfrm>
            <a:off x="2766566" y="1547604"/>
            <a:ext cx="870585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= (Eşittir) , /= (Eşit değildir) , &lt; (Küçük) , &gt; (Büyük) ,  &lt;= (Küçük eşit) , &gt;= (Büyük eşit)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Dikdörtgen 10"/>
          <p:cNvSpPr/>
          <p:nvPr/>
        </p:nvSpPr>
        <p:spPr>
          <a:xfrm>
            <a:off x="472348" y="2055434"/>
            <a:ext cx="21916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</a:rPr>
              <a:t>Numerical </a:t>
            </a:r>
            <a:r>
              <a:rPr lang="en-US" smtClean="0">
                <a:latin typeface="Times New Roman" panose="02020603050405020304" pitchFamily="18" charset="0"/>
                <a:ea typeface="Calibri" panose="020F0502020204030204" pitchFamily="34" charset="0"/>
              </a:rPr>
              <a:t>Operators</a:t>
            </a:r>
            <a:r>
              <a:rPr lang="tr-TR" smtClean="0">
                <a:latin typeface="Times New Roman" panose="02020603050405020304" pitchFamily="18" charset="0"/>
                <a:ea typeface="Calibri" panose="020F0502020204030204" pitchFamily="34" charset="0"/>
              </a:rPr>
              <a:t>:</a:t>
            </a:r>
            <a:endParaRPr lang="tr-TR"/>
          </a:p>
        </p:txBody>
      </p:sp>
      <p:sp>
        <p:nvSpPr>
          <p:cNvPr id="12" name="Dikdörtgen 11"/>
          <p:cNvSpPr/>
          <p:nvPr/>
        </p:nvSpPr>
        <p:spPr>
          <a:xfrm>
            <a:off x="2851084" y="2009268"/>
            <a:ext cx="79152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Toplama (+) ,Çıkarma (-) , *(Çarpma) , / (Bölme) , mod (Mod alma) , </a:t>
            </a:r>
            <a:r>
              <a:rPr lang="en-US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**(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Üs alma) , abs (mutlak değer) , 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Dikdörtgen 12"/>
          <p:cNvSpPr/>
          <p:nvPr/>
        </p:nvSpPr>
        <p:spPr>
          <a:xfrm>
            <a:off x="3776216" y="3394262"/>
            <a:ext cx="4457700" cy="4381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tr-TR" sz="11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Vektörler ile toplama işlemi yapılırken signal width eşit olmalıdır. </a:t>
            </a:r>
            <a:endParaRPr lang="tr-TR" sz="110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Dikdörtgen 13"/>
          <p:cNvSpPr/>
          <p:nvPr/>
        </p:nvSpPr>
        <p:spPr>
          <a:xfrm>
            <a:off x="3776216" y="4075001"/>
            <a:ext cx="4457700" cy="6381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Multipliying N * N = 2N (bits)</a:t>
            </a:r>
            <a:endParaRPr lang="tr-TR" sz="110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100" b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Adding N + N = N+1 (bits)</a:t>
            </a:r>
            <a:endParaRPr lang="tr-TR" sz="110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7890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265245" y="310634"/>
            <a:ext cx="10887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ÖRNEK </a:t>
            </a:r>
            <a:endParaRPr lang="tr-TR"/>
          </a:p>
        </p:txBody>
      </p:sp>
      <p:pic>
        <p:nvPicPr>
          <p:cNvPr id="5" name="Resim 4"/>
          <p:cNvPicPr/>
          <p:nvPr/>
        </p:nvPicPr>
        <p:blipFill>
          <a:blip r:embed="rId2"/>
          <a:stretch>
            <a:fillRect/>
          </a:stretch>
        </p:blipFill>
        <p:spPr>
          <a:xfrm>
            <a:off x="1423987" y="1285875"/>
            <a:ext cx="3228975" cy="18288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6" name="Dikdörtgen 5"/>
          <p:cNvSpPr/>
          <p:nvPr/>
        </p:nvSpPr>
        <p:spPr>
          <a:xfrm>
            <a:off x="485774" y="689491"/>
            <a:ext cx="86963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</a:rPr>
              <a:t>Eğer bu datalar std_logic_vector’e atanacaksa tip dönüşümü işlemleri yapılır.</a:t>
            </a:r>
            <a:endParaRPr lang="tr-TR"/>
          </a:p>
        </p:txBody>
      </p:sp>
      <p:sp>
        <p:nvSpPr>
          <p:cNvPr id="7" name="Dikdörtgen 6"/>
          <p:cNvSpPr/>
          <p:nvPr/>
        </p:nvSpPr>
        <p:spPr>
          <a:xfrm>
            <a:off x="352425" y="3114675"/>
            <a:ext cx="111252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SIGNED değerlerde doğrudan negatif değerler integer sayı ile yazılabilmektedir. Bu örnekte -1 sayısı yazılmış ve tip dönüşümü ile 8 bitlik bir signed sinyaline atanmıştır. 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Resim 7"/>
          <p:cNvPicPr/>
          <p:nvPr/>
        </p:nvPicPr>
        <p:blipFill>
          <a:blip r:embed="rId3"/>
          <a:stretch>
            <a:fillRect/>
          </a:stretch>
        </p:blipFill>
        <p:spPr>
          <a:xfrm>
            <a:off x="485774" y="4038005"/>
            <a:ext cx="2314575" cy="4953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9" name="Dikdörtgen 8"/>
          <p:cNvSpPr/>
          <p:nvPr/>
        </p:nvSpPr>
        <p:spPr>
          <a:xfrm>
            <a:off x="352424" y="4533305"/>
            <a:ext cx="11287125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Simülasyonda radix signed decimal olarak ayarlandığında SUM[7:0] = -1 olduğu görülecektir. -1 değeri binary olarak kodlandığında 11111111 değerine karşılık gelecektir. Bu dönüşüm için 2’s complement yöntemi uygulanır. 11111111 değeri 2’s complement alındığında -1 değerine karşılık gelecektir.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4781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410680" y="165185"/>
            <a:ext cx="472219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2’s Complement Example (Binary to Decimal)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Dikdörtgen 4"/>
          <p:cNvSpPr/>
          <p:nvPr/>
        </p:nvSpPr>
        <p:spPr>
          <a:xfrm>
            <a:off x="410680" y="577766"/>
            <a:ext cx="11000270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Eğer 11011011 datası signed bir sinyal ise başında 1 olduğu için negatif bir sayı olduğu anlaşılmaktadır.(0 olsaydı pozitif bir değerdir) Bu data önce terslenip (not) sonra 1 eklendiğinde ve sayı decimal’e çevrildiğinde negatif sayı değeri bulunmuş olur. 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Resim 5"/>
          <p:cNvPicPr/>
          <p:nvPr/>
        </p:nvPicPr>
        <p:blipFill>
          <a:blip r:embed="rId2"/>
          <a:stretch>
            <a:fillRect/>
          </a:stretch>
        </p:blipFill>
        <p:spPr>
          <a:xfrm>
            <a:off x="4915452" y="1986275"/>
            <a:ext cx="1990725" cy="685800"/>
          </a:xfrm>
          <a:prstGeom prst="rect">
            <a:avLst/>
          </a:prstGeom>
        </p:spPr>
      </p:pic>
      <p:sp>
        <p:nvSpPr>
          <p:cNvPr id="7" name="Dikdörtgen 6"/>
          <p:cNvSpPr/>
          <p:nvPr/>
        </p:nvSpPr>
        <p:spPr>
          <a:xfrm>
            <a:off x="552450" y="2510066"/>
            <a:ext cx="9715500" cy="14414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Yani bu sayı (00100101) onluk tabanda </a:t>
            </a:r>
            <a:r>
              <a:rPr lang="en-US" sz="3600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37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sayısına denk gelecektir. 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 işlemlerin tersi yapıldığında Decimal to binary yapılabilir. 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0597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Shift Operators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sll (shift left logical) : A sll B , </a:t>
            </a:r>
            <a:endParaRPr lang="tr-TR" smtClean="0"/>
          </a:p>
          <a:p>
            <a:r>
              <a:rPr lang="en-US" smtClean="0"/>
              <a:t>srl </a:t>
            </a:r>
            <a:r>
              <a:rPr lang="en-US"/>
              <a:t>(Shift Right Logical) : A srl B, </a:t>
            </a:r>
            <a:endParaRPr lang="tr-TR" smtClean="0"/>
          </a:p>
          <a:p>
            <a:r>
              <a:rPr lang="en-US" smtClean="0"/>
              <a:t>rol </a:t>
            </a:r>
            <a:r>
              <a:rPr lang="en-US"/>
              <a:t>(Rotate Left) : A rol B, </a:t>
            </a:r>
            <a:endParaRPr lang="tr-TR" smtClean="0"/>
          </a:p>
          <a:p>
            <a:r>
              <a:rPr lang="en-US" smtClean="0"/>
              <a:t>ror </a:t>
            </a:r>
            <a:r>
              <a:rPr lang="en-US"/>
              <a:t>(rotate right) A ror B</a:t>
            </a:r>
            <a:endParaRPr lang="tr-TR"/>
          </a:p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2711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Concatenation </a:t>
            </a:r>
            <a:r>
              <a:rPr lang="en-US" smtClean="0"/>
              <a:t>Operators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3268"/>
          </a:xfrm>
        </p:spPr>
        <p:txBody>
          <a:bodyPr/>
          <a:lstStyle/>
          <a:p>
            <a:r>
              <a:rPr lang="en-US"/>
              <a:t>Ekleme operatörü / concatenation (&amp;): iki sinyali birleştirmek için kullanılır.</a:t>
            </a:r>
            <a:endParaRPr lang="tr-TR"/>
          </a:p>
          <a:p>
            <a:endParaRPr lang="tr-TR"/>
          </a:p>
        </p:txBody>
      </p:sp>
      <p:sp>
        <p:nvSpPr>
          <p:cNvPr id="4" name="Dikdörtgen 3"/>
          <p:cNvSpPr/>
          <p:nvPr/>
        </p:nvSpPr>
        <p:spPr>
          <a:xfrm>
            <a:off x="1038447" y="2640577"/>
            <a:ext cx="10859386" cy="685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ÖR: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Verilen veriyi sola kaydırmak için ekleme operatörünü kullanalım. Aşağıdaki sayıya her bir clk cycle içinde 0 eklenecek ve sola kaydırılacaktır. Sonunda tüm veri 0 olacaktır.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Resim 4"/>
          <p:cNvPicPr/>
          <p:nvPr/>
        </p:nvPicPr>
        <p:blipFill>
          <a:blip r:embed="rId2"/>
          <a:stretch>
            <a:fillRect/>
          </a:stretch>
        </p:blipFill>
        <p:spPr>
          <a:xfrm>
            <a:off x="3362213" y="3325636"/>
            <a:ext cx="5191125" cy="2286000"/>
          </a:xfrm>
          <a:prstGeom prst="rect">
            <a:avLst/>
          </a:prstGeom>
        </p:spPr>
      </p:pic>
      <p:pic>
        <p:nvPicPr>
          <p:cNvPr id="6" name="Resim 5"/>
          <p:cNvPicPr/>
          <p:nvPr/>
        </p:nvPicPr>
        <p:blipFill>
          <a:blip r:embed="rId3"/>
          <a:stretch>
            <a:fillRect/>
          </a:stretch>
        </p:blipFill>
        <p:spPr>
          <a:xfrm>
            <a:off x="3077415" y="5673881"/>
            <a:ext cx="5760720" cy="84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763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Nitelikler (Attribuutes)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7212"/>
          </a:xfrm>
        </p:spPr>
        <p:txBody>
          <a:bodyPr>
            <a:normAutofit fontScale="92500" lnSpcReduction="20000"/>
          </a:bodyPr>
          <a:lstStyle/>
          <a:p>
            <a:r>
              <a:rPr lang="en-US"/>
              <a:t>Nitelikler önceden tanımlı ve kullanıcı tanımlı olmak üzere ikiye ayrılır.</a:t>
            </a:r>
            <a:endParaRPr lang="tr-TR"/>
          </a:p>
          <a:p>
            <a:endParaRPr lang="tr-TR"/>
          </a:p>
        </p:txBody>
      </p:sp>
      <p:sp>
        <p:nvSpPr>
          <p:cNvPr id="4" name="Dikdörtgen 3"/>
          <p:cNvSpPr/>
          <p:nvPr/>
        </p:nvSpPr>
        <p:spPr>
          <a:xfrm>
            <a:off x="838200" y="2473336"/>
            <a:ext cx="286520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b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Önceden Tanımlı Nitelikler</a:t>
            </a:r>
            <a:endParaRPr lang="tr-TR" b="1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ikdörtgen 4"/>
          <p:cNvSpPr/>
          <p:nvPr/>
        </p:nvSpPr>
        <p:spPr>
          <a:xfrm>
            <a:off x="838200" y="2935350"/>
            <a:ext cx="10963940" cy="15476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These are Array attributes, use them whenever possible. They make code more readable and maintainable.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Bef>
                <a:spcPts val="1200"/>
              </a:spcBef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Örneğin aşağıdaki sinyal için;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Bef>
                <a:spcPts val="1200"/>
              </a:spcBef>
              <a:spcAft>
                <a:spcPts val="0"/>
              </a:spcAft>
            </a:pPr>
            <a:r>
              <a:rPr lang="en-US" sz="1400" b="1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ornek_signal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>
                <a:solidFill>
                  <a:srgbClr val="0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>
                <a:solidFill>
                  <a:srgbClr val="8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std_logic_vector</a:t>
            </a:r>
            <a:r>
              <a:rPr lang="en-US" sz="1400" b="1">
                <a:solidFill>
                  <a:srgbClr val="0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400">
                <a:solidFill>
                  <a:srgbClr val="FF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>
                <a:solidFill>
                  <a:srgbClr val="0000F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downto</a:t>
            </a:r>
            <a:r>
              <a:rPr lang="en-US" sz="1200">
                <a:solidFill>
                  <a:srgbClr val="00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>
                <a:solidFill>
                  <a:srgbClr val="FF8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400" b="1">
                <a:solidFill>
                  <a:srgbClr val="00008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2476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655674" y="353751"/>
            <a:ext cx="10317125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spcBef>
                <a:spcPts val="1200"/>
              </a:spcBef>
              <a:spcAft>
                <a:spcPts val="800"/>
              </a:spcAft>
            </a:pPr>
            <a:r>
              <a:rPr lang="tr-TR" b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b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Low</a:t>
            </a: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Dizinin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alt </a:t>
            </a:r>
            <a:r>
              <a:rPr lang="en-US" u="sng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indisini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döndürür. 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49580" indent="449580">
              <a:lnSpc>
                <a:spcPct val="150000"/>
              </a:lnSpc>
              <a:spcAft>
                <a:spcPts val="800"/>
              </a:spcAft>
            </a:pP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&lt;= ornek_signal ‘low; </a:t>
            </a:r>
            <a:endParaRPr lang="tr-TR" b="1" smtClean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49580" indent="449580">
              <a:lnSpc>
                <a:spcPct val="150000"/>
              </a:lnSpc>
              <a:spcAft>
                <a:spcPts val="800"/>
              </a:spcAft>
            </a:pPr>
            <a:r>
              <a:rPr lang="en-US" b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High</a:t>
            </a: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Dizinin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üst </a:t>
            </a:r>
            <a:r>
              <a:rPr lang="en-US" u="sng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indisini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döndürür. (Alt indisin sıfırdan başladığı unutulmamalıdır)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49580" indent="449580">
              <a:lnSpc>
                <a:spcPct val="150000"/>
              </a:lnSpc>
              <a:spcAft>
                <a:spcPts val="800"/>
              </a:spcAft>
            </a:pP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&lt;= ornek_signal ‘high; 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spcAft>
                <a:spcPts val="800"/>
              </a:spcAft>
            </a:pPr>
            <a:r>
              <a:rPr lang="tr-TR" b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	</a:t>
            </a:r>
            <a:r>
              <a:rPr lang="en-US" b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Left</a:t>
            </a: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Dizinin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en soldaki </a:t>
            </a:r>
            <a:r>
              <a:rPr lang="en-US" u="sng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indisini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döndürür. 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99160">
              <a:lnSpc>
                <a:spcPct val="150000"/>
              </a:lnSpc>
              <a:spcAft>
                <a:spcPts val="800"/>
              </a:spcAft>
            </a:pP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&lt;= ornek_signal ‘left; </a:t>
            </a:r>
            <a:endParaRPr lang="tr-TR" b="1" smtClean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99160">
              <a:lnSpc>
                <a:spcPct val="150000"/>
              </a:lnSpc>
              <a:spcAft>
                <a:spcPts val="800"/>
              </a:spcAft>
            </a:pPr>
            <a:r>
              <a:rPr lang="en-US" b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Right: Dizinin</a:t>
            </a:r>
            <a:r>
              <a:rPr lang="en-US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en sağdaki </a:t>
            </a:r>
            <a:r>
              <a:rPr lang="en-US" u="sng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indisini</a:t>
            </a:r>
            <a:r>
              <a:rPr lang="en-US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döndürür. </a:t>
            </a:r>
            <a:endParaRPr lang="tr-TR" smtClean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49580" indent="449580">
              <a:lnSpc>
                <a:spcPct val="150000"/>
              </a:lnSpc>
              <a:spcAft>
                <a:spcPts val="800"/>
              </a:spcAft>
            </a:pPr>
            <a:r>
              <a:rPr lang="en-US" b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</a:t>
            </a: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&lt;= ornek_signal ‘right; </a:t>
            </a:r>
            <a:endParaRPr lang="tr-TR" b="1" smtClean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49580" indent="449580">
              <a:lnSpc>
                <a:spcPct val="150000"/>
              </a:lnSpc>
              <a:spcAft>
                <a:spcPts val="800"/>
              </a:spcAft>
            </a:pPr>
            <a:r>
              <a:rPr lang="en-US" b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Length</a:t>
            </a: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Dizinin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uzunluğunu döndürür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99160">
              <a:lnSpc>
                <a:spcPct val="150000"/>
              </a:lnSpc>
              <a:spcAft>
                <a:spcPts val="800"/>
              </a:spcAft>
            </a:pP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&lt;= ornek_signal ‘length;  // Returns 4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9053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1565</TotalTime>
  <Words>583</Words>
  <Application>Microsoft Office PowerPoint</Application>
  <PresentationFormat>Geniş ekran</PresentationFormat>
  <Paragraphs>58</Paragraphs>
  <Slides>13</Slides>
  <Notes>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8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13</vt:i4>
      </vt:variant>
    </vt:vector>
  </HeadingPairs>
  <TitlesOfParts>
    <vt:vector size="22" baseType="lpstr">
      <vt:lpstr>Arial</vt:lpstr>
      <vt:lpstr>Calibri</vt:lpstr>
      <vt:lpstr>Calibri Light</vt:lpstr>
      <vt:lpstr>Cambria</vt:lpstr>
      <vt:lpstr>Courier New</vt:lpstr>
      <vt:lpstr>Informal Roman</vt:lpstr>
      <vt:lpstr>Symbol</vt:lpstr>
      <vt:lpstr>Times New Roman</vt:lpstr>
      <vt:lpstr>Office Teması</vt:lpstr>
      <vt:lpstr>PowerPoint Sunusu</vt:lpstr>
      <vt:lpstr>Ders 5</vt:lpstr>
      <vt:lpstr>PowerPoint Sunusu</vt:lpstr>
      <vt:lpstr>PowerPoint Sunusu</vt:lpstr>
      <vt:lpstr>PowerPoint Sunusu</vt:lpstr>
      <vt:lpstr>Shift Operators</vt:lpstr>
      <vt:lpstr>Concatenation Operators</vt:lpstr>
      <vt:lpstr>Nitelikler (Attribuutes)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>NouS/TncTR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Fatih Ilig</dc:creator>
  <cp:lastModifiedBy>Fatih Ilig</cp:lastModifiedBy>
  <cp:revision>85</cp:revision>
  <dcterms:created xsi:type="dcterms:W3CDTF">2021-10-07T19:14:53Z</dcterms:created>
  <dcterms:modified xsi:type="dcterms:W3CDTF">2021-11-18T03:23:55Z</dcterms:modified>
</cp:coreProperties>
</file>

<file path=docProps/thumbnail.jpeg>
</file>